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3" r:id="rId1"/>
  </p:sldMasterIdLst>
  <p:notesMasterIdLst>
    <p:notesMasterId r:id="rId16"/>
  </p:notesMasterIdLst>
  <p:sldIdLst>
    <p:sldId id="256" r:id="rId2"/>
    <p:sldId id="297" r:id="rId3"/>
    <p:sldId id="277" r:id="rId4"/>
    <p:sldId id="298" r:id="rId5"/>
    <p:sldId id="300" r:id="rId6"/>
    <p:sldId id="258" r:id="rId7"/>
    <p:sldId id="259" r:id="rId8"/>
    <p:sldId id="268" r:id="rId9"/>
    <p:sldId id="261" r:id="rId10"/>
    <p:sldId id="288" r:id="rId11"/>
    <p:sldId id="262" r:id="rId12"/>
    <p:sldId id="263" r:id="rId13"/>
    <p:sldId id="264" r:id="rId14"/>
    <p:sldId id="29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07" autoAdjust="0"/>
    <p:restoredTop sz="94728" autoAdjust="0"/>
  </p:normalViewPr>
  <p:slideViewPr>
    <p:cSldViewPr>
      <p:cViewPr varScale="1">
        <p:scale>
          <a:sx n="108" d="100"/>
          <a:sy n="108" d="100"/>
        </p:scale>
        <p:origin x="148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3CEA14-FFEA-49B2-A026-8483ACD38D84}" type="datetimeFigureOut">
              <a:rPr lang="en-CA" smtClean="0"/>
              <a:t>2018-04-24</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E2FD32-2830-418C-8947-2135638F6B57}" type="slidenum">
              <a:rPr lang="en-CA" smtClean="0"/>
              <a:t>‹#›</a:t>
            </a:fld>
            <a:endParaRPr lang="en-CA"/>
          </a:p>
        </p:txBody>
      </p:sp>
    </p:spTree>
    <p:extLst>
      <p:ext uri="{BB962C8B-B14F-4D97-AF65-F5344CB8AC3E}">
        <p14:creationId xmlns:p14="http://schemas.microsoft.com/office/powerpoint/2010/main" val="3447643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CA" altLang="en-US"/>
          </a:p>
        </p:txBody>
      </p:sp>
      <p:sp>
        <p:nvSpPr>
          <p:cNvPr id="5" name="Footer Placeholder 4"/>
          <p:cNvSpPr>
            <a:spLocks noGrp="1"/>
          </p:cNvSpPr>
          <p:nvPr>
            <p:ph type="ftr" sz="quarter" idx="11"/>
          </p:nvPr>
        </p:nvSpPr>
        <p:spPr/>
        <p:txBody>
          <a:bodyPr/>
          <a:lstStyle/>
          <a:p>
            <a:endParaRPr lang="en-CA" altLang="en-US"/>
          </a:p>
        </p:txBody>
      </p:sp>
      <p:sp>
        <p:nvSpPr>
          <p:cNvPr id="6" name="Slide Number Placeholder 5"/>
          <p:cNvSpPr>
            <a:spLocks noGrp="1"/>
          </p:cNvSpPr>
          <p:nvPr>
            <p:ph type="sldNum" sz="quarter" idx="12"/>
          </p:nvPr>
        </p:nvSpPr>
        <p:spPr/>
        <p:txBody>
          <a:bodyPr/>
          <a:lstStyle/>
          <a:p>
            <a:fld id="{F132A146-936E-4CEC-8E88-848E03183D9D}" type="slidenum">
              <a:rPr lang="en-CA" altLang="en-US" smtClean="0"/>
              <a:pPr/>
              <a:t>‹#›</a:t>
            </a:fld>
            <a:endParaRPr lang="en-CA" altLang="en-US"/>
          </a:p>
        </p:txBody>
      </p:sp>
    </p:spTree>
    <p:extLst>
      <p:ext uri="{BB962C8B-B14F-4D97-AF65-F5344CB8AC3E}">
        <p14:creationId xmlns:p14="http://schemas.microsoft.com/office/powerpoint/2010/main" val="370793729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CA" altLang="en-US"/>
          </a:p>
        </p:txBody>
      </p:sp>
      <p:sp>
        <p:nvSpPr>
          <p:cNvPr id="5" name="Footer Placeholder 4"/>
          <p:cNvSpPr>
            <a:spLocks noGrp="1"/>
          </p:cNvSpPr>
          <p:nvPr>
            <p:ph type="ftr" sz="quarter" idx="11"/>
          </p:nvPr>
        </p:nvSpPr>
        <p:spPr/>
        <p:txBody>
          <a:bodyPr/>
          <a:lstStyle/>
          <a:p>
            <a:endParaRPr lang="en-CA" altLang="en-US"/>
          </a:p>
        </p:txBody>
      </p:sp>
      <p:sp>
        <p:nvSpPr>
          <p:cNvPr id="6" name="Slide Number Placeholder 5"/>
          <p:cNvSpPr>
            <a:spLocks noGrp="1"/>
          </p:cNvSpPr>
          <p:nvPr>
            <p:ph type="sldNum" sz="quarter" idx="12"/>
          </p:nvPr>
        </p:nvSpPr>
        <p:spPr/>
        <p:txBody>
          <a:bodyPr/>
          <a:lstStyle/>
          <a:p>
            <a:fld id="{D322CE2B-DC7A-4328-953C-7443AAA74947}" type="slidenum">
              <a:rPr lang="en-CA" altLang="en-US" smtClean="0"/>
              <a:pPr/>
              <a:t>‹#›</a:t>
            </a:fld>
            <a:endParaRPr lang="en-CA" altLang="en-US"/>
          </a:p>
        </p:txBody>
      </p:sp>
    </p:spTree>
    <p:extLst>
      <p:ext uri="{BB962C8B-B14F-4D97-AF65-F5344CB8AC3E}">
        <p14:creationId xmlns:p14="http://schemas.microsoft.com/office/powerpoint/2010/main" val="1543649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CA" altLang="en-US"/>
          </a:p>
        </p:txBody>
      </p:sp>
      <p:sp>
        <p:nvSpPr>
          <p:cNvPr id="5" name="Footer Placeholder 4"/>
          <p:cNvSpPr>
            <a:spLocks noGrp="1"/>
          </p:cNvSpPr>
          <p:nvPr>
            <p:ph type="ftr" sz="quarter" idx="11"/>
          </p:nvPr>
        </p:nvSpPr>
        <p:spPr/>
        <p:txBody>
          <a:bodyPr/>
          <a:lstStyle/>
          <a:p>
            <a:endParaRPr lang="en-CA" altLang="en-US"/>
          </a:p>
        </p:txBody>
      </p:sp>
      <p:sp>
        <p:nvSpPr>
          <p:cNvPr id="6" name="Slide Number Placeholder 5"/>
          <p:cNvSpPr>
            <a:spLocks noGrp="1"/>
          </p:cNvSpPr>
          <p:nvPr>
            <p:ph type="sldNum" sz="quarter" idx="12"/>
          </p:nvPr>
        </p:nvSpPr>
        <p:spPr/>
        <p:txBody>
          <a:bodyPr/>
          <a:lstStyle/>
          <a:p>
            <a:fld id="{D322CE2B-DC7A-4328-953C-7443AAA74947}" type="slidenum">
              <a:rPr lang="en-CA" altLang="en-US" smtClean="0"/>
              <a:pPr/>
              <a:t>‹#›</a:t>
            </a:fld>
            <a:endParaRPr lang="en-CA"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18749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CA" altLang="en-US"/>
          </a:p>
        </p:txBody>
      </p:sp>
      <p:sp>
        <p:nvSpPr>
          <p:cNvPr id="5" name="Footer Placeholder 4"/>
          <p:cNvSpPr>
            <a:spLocks noGrp="1"/>
          </p:cNvSpPr>
          <p:nvPr>
            <p:ph type="ftr" sz="quarter" idx="11"/>
          </p:nvPr>
        </p:nvSpPr>
        <p:spPr/>
        <p:txBody>
          <a:bodyPr/>
          <a:lstStyle/>
          <a:p>
            <a:endParaRPr lang="en-CA" altLang="en-US"/>
          </a:p>
        </p:txBody>
      </p:sp>
      <p:sp>
        <p:nvSpPr>
          <p:cNvPr id="6" name="Slide Number Placeholder 5"/>
          <p:cNvSpPr>
            <a:spLocks noGrp="1"/>
          </p:cNvSpPr>
          <p:nvPr>
            <p:ph type="sldNum" sz="quarter" idx="12"/>
          </p:nvPr>
        </p:nvSpPr>
        <p:spPr/>
        <p:txBody>
          <a:bodyPr/>
          <a:lstStyle/>
          <a:p>
            <a:fld id="{D322CE2B-DC7A-4328-953C-7443AAA74947}" type="slidenum">
              <a:rPr lang="en-CA" altLang="en-US" smtClean="0"/>
              <a:pPr/>
              <a:t>‹#›</a:t>
            </a:fld>
            <a:endParaRPr lang="en-CA" altLang="en-US"/>
          </a:p>
        </p:txBody>
      </p:sp>
    </p:spTree>
    <p:extLst>
      <p:ext uri="{BB962C8B-B14F-4D97-AF65-F5344CB8AC3E}">
        <p14:creationId xmlns:p14="http://schemas.microsoft.com/office/powerpoint/2010/main" val="2392956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CA" altLang="en-US"/>
          </a:p>
        </p:txBody>
      </p:sp>
      <p:sp>
        <p:nvSpPr>
          <p:cNvPr id="5" name="Footer Placeholder 4"/>
          <p:cNvSpPr>
            <a:spLocks noGrp="1"/>
          </p:cNvSpPr>
          <p:nvPr>
            <p:ph type="ftr" sz="quarter" idx="11"/>
          </p:nvPr>
        </p:nvSpPr>
        <p:spPr/>
        <p:txBody>
          <a:bodyPr/>
          <a:lstStyle/>
          <a:p>
            <a:endParaRPr lang="en-CA" altLang="en-US"/>
          </a:p>
        </p:txBody>
      </p:sp>
      <p:sp>
        <p:nvSpPr>
          <p:cNvPr id="6" name="Slide Number Placeholder 5"/>
          <p:cNvSpPr>
            <a:spLocks noGrp="1"/>
          </p:cNvSpPr>
          <p:nvPr>
            <p:ph type="sldNum" sz="quarter" idx="12"/>
          </p:nvPr>
        </p:nvSpPr>
        <p:spPr/>
        <p:txBody>
          <a:bodyPr/>
          <a:lstStyle/>
          <a:p>
            <a:fld id="{D322CE2B-DC7A-4328-953C-7443AAA74947}" type="slidenum">
              <a:rPr lang="en-CA" altLang="en-US" smtClean="0"/>
              <a:pPr/>
              <a:t>‹#›</a:t>
            </a:fld>
            <a:endParaRPr lang="en-CA"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141483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CA" altLang="en-US"/>
          </a:p>
        </p:txBody>
      </p:sp>
      <p:sp>
        <p:nvSpPr>
          <p:cNvPr id="5" name="Footer Placeholder 4"/>
          <p:cNvSpPr>
            <a:spLocks noGrp="1"/>
          </p:cNvSpPr>
          <p:nvPr>
            <p:ph type="ftr" sz="quarter" idx="11"/>
          </p:nvPr>
        </p:nvSpPr>
        <p:spPr/>
        <p:txBody>
          <a:bodyPr/>
          <a:lstStyle/>
          <a:p>
            <a:endParaRPr lang="en-CA" altLang="en-US"/>
          </a:p>
        </p:txBody>
      </p:sp>
      <p:sp>
        <p:nvSpPr>
          <p:cNvPr id="6" name="Slide Number Placeholder 5"/>
          <p:cNvSpPr>
            <a:spLocks noGrp="1"/>
          </p:cNvSpPr>
          <p:nvPr>
            <p:ph type="sldNum" sz="quarter" idx="12"/>
          </p:nvPr>
        </p:nvSpPr>
        <p:spPr/>
        <p:txBody>
          <a:bodyPr/>
          <a:lstStyle/>
          <a:p>
            <a:fld id="{D322CE2B-DC7A-4328-953C-7443AAA74947}" type="slidenum">
              <a:rPr lang="en-CA" altLang="en-US" smtClean="0"/>
              <a:pPr/>
              <a:t>‹#›</a:t>
            </a:fld>
            <a:endParaRPr lang="en-CA" altLang="en-US"/>
          </a:p>
        </p:txBody>
      </p:sp>
    </p:spTree>
    <p:extLst>
      <p:ext uri="{BB962C8B-B14F-4D97-AF65-F5344CB8AC3E}">
        <p14:creationId xmlns:p14="http://schemas.microsoft.com/office/powerpoint/2010/main" val="3353961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CA" altLang="en-US"/>
          </a:p>
        </p:txBody>
      </p:sp>
      <p:sp>
        <p:nvSpPr>
          <p:cNvPr id="5" name="Footer Placeholder 4"/>
          <p:cNvSpPr>
            <a:spLocks noGrp="1"/>
          </p:cNvSpPr>
          <p:nvPr>
            <p:ph type="ftr" sz="quarter" idx="11"/>
          </p:nvPr>
        </p:nvSpPr>
        <p:spPr/>
        <p:txBody>
          <a:bodyPr/>
          <a:lstStyle/>
          <a:p>
            <a:endParaRPr lang="en-CA" altLang="en-US"/>
          </a:p>
        </p:txBody>
      </p:sp>
      <p:sp>
        <p:nvSpPr>
          <p:cNvPr id="6" name="Slide Number Placeholder 5"/>
          <p:cNvSpPr>
            <a:spLocks noGrp="1"/>
          </p:cNvSpPr>
          <p:nvPr>
            <p:ph type="sldNum" sz="quarter" idx="12"/>
          </p:nvPr>
        </p:nvSpPr>
        <p:spPr/>
        <p:txBody>
          <a:bodyPr/>
          <a:lstStyle/>
          <a:p>
            <a:fld id="{D322CE2B-DC7A-4328-953C-7443AAA74947}" type="slidenum">
              <a:rPr lang="en-CA" altLang="en-US" smtClean="0"/>
              <a:pPr/>
              <a:t>‹#›</a:t>
            </a:fld>
            <a:endParaRPr lang="en-CA" altLang="en-US"/>
          </a:p>
        </p:txBody>
      </p:sp>
    </p:spTree>
    <p:extLst>
      <p:ext uri="{BB962C8B-B14F-4D97-AF65-F5344CB8AC3E}">
        <p14:creationId xmlns:p14="http://schemas.microsoft.com/office/powerpoint/2010/main" val="1716281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CA" altLang="en-US"/>
          </a:p>
        </p:txBody>
      </p:sp>
      <p:sp>
        <p:nvSpPr>
          <p:cNvPr id="5" name="Footer Placeholder 4"/>
          <p:cNvSpPr>
            <a:spLocks noGrp="1"/>
          </p:cNvSpPr>
          <p:nvPr>
            <p:ph type="ftr" sz="quarter" idx="11"/>
          </p:nvPr>
        </p:nvSpPr>
        <p:spPr/>
        <p:txBody>
          <a:bodyPr/>
          <a:lstStyle/>
          <a:p>
            <a:endParaRPr lang="en-CA" altLang="en-US"/>
          </a:p>
        </p:txBody>
      </p:sp>
      <p:sp>
        <p:nvSpPr>
          <p:cNvPr id="6" name="Slide Number Placeholder 5"/>
          <p:cNvSpPr>
            <a:spLocks noGrp="1"/>
          </p:cNvSpPr>
          <p:nvPr>
            <p:ph type="sldNum" sz="quarter" idx="12"/>
          </p:nvPr>
        </p:nvSpPr>
        <p:spPr/>
        <p:txBody>
          <a:bodyPr/>
          <a:lstStyle/>
          <a:p>
            <a:fld id="{D322CE2B-DC7A-4328-953C-7443AAA74947}" type="slidenum">
              <a:rPr lang="en-CA" altLang="en-US" smtClean="0"/>
              <a:pPr/>
              <a:t>‹#›</a:t>
            </a:fld>
            <a:endParaRPr lang="en-CA" altLang="en-US"/>
          </a:p>
        </p:txBody>
      </p:sp>
    </p:spTree>
    <p:extLst>
      <p:ext uri="{BB962C8B-B14F-4D97-AF65-F5344CB8AC3E}">
        <p14:creationId xmlns:p14="http://schemas.microsoft.com/office/powerpoint/2010/main" val="3729687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CA" altLang="en-US"/>
          </a:p>
        </p:txBody>
      </p:sp>
      <p:sp>
        <p:nvSpPr>
          <p:cNvPr id="5" name="Footer Placeholder 4"/>
          <p:cNvSpPr>
            <a:spLocks noGrp="1"/>
          </p:cNvSpPr>
          <p:nvPr>
            <p:ph type="ftr" sz="quarter" idx="11"/>
          </p:nvPr>
        </p:nvSpPr>
        <p:spPr/>
        <p:txBody>
          <a:bodyPr/>
          <a:lstStyle/>
          <a:p>
            <a:endParaRPr lang="en-CA" altLang="en-US"/>
          </a:p>
        </p:txBody>
      </p:sp>
      <p:sp>
        <p:nvSpPr>
          <p:cNvPr id="6" name="Slide Number Placeholder 5"/>
          <p:cNvSpPr>
            <a:spLocks noGrp="1"/>
          </p:cNvSpPr>
          <p:nvPr>
            <p:ph type="sldNum" sz="quarter" idx="12"/>
          </p:nvPr>
        </p:nvSpPr>
        <p:spPr/>
        <p:txBody>
          <a:bodyPr/>
          <a:lstStyle/>
          <a:p>
            <a:fld id="{D322CE2B-DC7A-4328-953C-7443AAA74947}" type="slidenum">
              <a:rPr lang="en-CA" altLang="en-US" smtClean="0"/>
              <a:pPr/>
              <a:t>‹#›</a:t>
            </a:fld>
            <a:endParaRPr lang="en-CA" altLang="en-US"/>
          </a:p>
        </p:txBody>
      </p:sp>
    </p:spTree>
    <p:extLst>
      <p:ext uri="{BB962C8B-B14F-4D97-AF65-F5344CB8AC3E}">
        <p14:creationId xmlns:p14="http://schemas.microsoft.com/office/powerpoint/2010/main" val="1923173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CA" altLang="en-US"/>
          </a:p>
        </p:txBody>
      </p:sp>
      <p:sp>
        <p:nvSpPr>
          <p:cNvPr id="5" name="Footer Placeholder 4"/>
          <p:cNvSpPr>
            <a:spLocks noGrp="1"/>
          </p:cNvSpPr>
          <p:nvPr>
            <p:ph type="ftr" sz="quarter" idx="11"/>
          </p:nvPr>
        </p:nvSpPr>
        <p:spPr/>
        <p:txBody>
          <a:bodyPr/>
          <a:lstStyle/>
          <a:p>
            <a:endParaRPr lang="en-CA" altLang="en-US"/>
          </a:p>
        </p:txBody>
      </p:sp>
      <p:sp>
        <p:nvSpPr>
          <p:cNvPr id="6" name="Slide Number Placeholder 5"/>
          <p:cNvSpPr>
            <a:spLocks noGrp="1"/>
          </p:cNvSpPr>
          <p:nvPr>
            <p:ph type="sldNum" sz="quarter" idx="12"/>
          </p:nvPr>
        </p:nvSpPr>
        <p:spPr/>
        <p:txBody>
          <a:bodyPr/>
          <a:lstStyle/>
          <a:p>
            <a:fld id="{025B6E45-69FD-46D6-9BD3-0FF93EC390D9}" type="slidenum">
              <a:rPr lang="en-CA" altLang="en-US" smtClean="0"/>
              <a:pPr/>
              <a:t>‹#›</a:t>
            </a:fld>
            <a:endParaRPr lang="en-CA" altLang="en-US"/>
          </a:p>
        </p:txBody>
      </p:sp>
    </p:spTree>
    <p:extLst>
      <p:ext uri="{BB962C8B-B14F-4D97-AF65-F5344CB8AC3E}">
        <p14:creationId xmlns:p14="http://schemas.microsoft.com/office/powerpoint/2010/main" val="319152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CA" altLang="en-US"/>
          </a:p>
        </p:txBody>
      </p:sp>
      <p:sp>
        <p:nvSpPr>
          <p:cNvPr id="6" name="Footer Placeholder 5"/>
          <p:cNvSpPr>
            <a:spLocks noGrp="1"/>
          </p:cNvSpPr>
          <p:nvPr>
            <p:ph type="ftr" sz="quarter" idx="11"/>
          </p:nvPr>
        </p:nvSpPr>
        <p:spPr/>
        <p:txBody>
          <a:bodyPr/>
          <a:lstStyle/>
          <a:p>
            <a:endParaRPr lang="en-CA" altLang="en-US"/>
          </a:p>
        </p:txBody>
      </p:sp>
      <p:sp>
        <p:nvSpPr>
          <p:cNvPr id="7" name="Slide Number Placeholder 6"/>
          <p:cNvSpPr>
            <a:spLocks noGrp="1"/>
          </p:cNvSpPr>
          <p:nvPr>
            <p:ph type="sldNum" sz="quarter" idx="12"/>
          </p:nvPr>
        </p:nvSpPr>
        <p:spPr/>
        <p:txBody>
          <a:bodyPr/>
          <a:lstStyle/>
          <a:p>
            <a:fld id="{D322CE2B-DC7A-4328-953C-7443AAA74947}" type="slidenum">
              <a:rPr lang="en-CA" altLang="en-US" smtClean="0"/>
              <a:pPr/>
              <a:t>‹#›</a:t>
            </a:fld>
            <a:endParaRPr lang="en-CA" altLang="en-US"/>
          </a:p>
        </p:txBody>
      </p:sp>
    </p:spTree>
    <p:extLst>
      <p:ext uri="{BB962C8B-B14F-4D97-AF65-F5344CB8AC3E}">
        <p14:creationId xmlns:p14="http://schemas.microsoft.com/office/powerpoint/2010/main" val="197594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CA" altLang="en-US"/>
          </a:p>
        </p:txBody>
      </p:sp>
      <p:sp>
        <p:nvSpPr>
          <p:cNvPr id="8" name="Footer Placeholder 7"/>
          <p:cNvSpPr>
            <a:spLocks noGrp="1"/>
          </p:cNvSpPr>
          <p:nvPr>
            <p:ph type="ftr" sz="quarter" idx="11"/>
          </p:nvPr>
        </p:nvSpPr>
        <p:spPr/>
        <p:txBody>
          <a:bodyPr/>
          <a:lstStyle/>
          <a:p>
            <a:endParaRPr lang="en-CA" altLang="en-US"/>
          </a:p>
        </p:txBody>
      </p:sp>
      <p:sp>
        <p:nvSpPr>
          <p:cNvPr id="9" name="Slide Number Placeholder 8"/>
          <p:cNvSpPr>
            <a:spLocks noGrp="1"/>
          </p:cNvSpPr>
          <p:nvPr>
            <p:ph type="sldNum" sz="quarter" idx="12"/>
          </p:nvPr>
        </p:nvSpPr>
        <p:spPr/>
        <p:txBody>
          <a:bodyPr/>
          <a:lstStyle/>
          <a:p>
            <a:fld id="{D322CE2B-DC7A-4328-953C-7443AAA74947}" type="slidenum">
              <a:rPr lang="en-CA" altLang="en-US" smtClean="0"/>
              <a:pPr/>
              <a:t>‹#›</a:t>
            </a:fld>
            <a:endParaRPr lang="en-CA" altLang="en-US"/>
          </a:p>
        </p:txBody>
      </p:sp>
    </p:spTree>
    <p:extLst>
      <p:ext uri="{BB962C8B-B14F-4D97-AF65-F5344CB8AC3E}">
        <p14:creationId xmlns:p14="http://schemas.microsoft.com/office/powerpoint/2010/main" val="186121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CA" altLang="en-US"/>
          </a:p>
        </p:txBody>
      </p:sp>
      <p:sp>
        <p:nvSpPr>
          <p:cNvPr id="4" name="Footer Placeholder 3"/>
          <p:cNvSpPr>
            <a:spLocks noGrp="1"/>
          </p:cNvSpPr>
          <p:nvPr>
            <p:ph type="ftr" sz="quarter" idx="11"/>
          </p:nvPr>
        </p:nvSpPr>
        <p:spPr/>
        <p:txBody>
          <a:bodyPr/>
          <a:lstStyle/>
          <a:p>
            <a:endParaRPr lang="en-CA" altLang="en-US"/>
          </a:p>
        </p:txBody>
      </p:sp>
      <p:sp>
        <p:nvSpPr>
          <p:cNvPr id="5" name="Slide Number Placeholder 4"/>
          <p:cNvSpPr>
            <a:spLocks noGrp="1"/>
          </p:cNvSpPr>
          <p:nvPr>
            <p:ph type="sldNum" sz="quarter" idx="12"/>
          </p:nvPr>
        </p:nvSpPr>
        <p:spPr/>
        <p:txBody>
          <a:bodyPr/>
          <a:lstStyle/>
          <a:p>
            <a:fld id="{C3950FFE-857D-47E6-82E2-B3DAD7EC364D}" type="slidenum">
              <a:rPr lang="en-CA" altLang="en-US" smtClean="0"/>
              <a:pPr/>
              <a:t>‹#›</a:t>
            </a:fld>
            <a:endParaRPr lang="en-CA" altLang="en-US"/>
          </a:p>
        </p:txBody>
      </p:sp>
    </p:spTree>
    <p:extLst>
      <p:ext uri="{BB962C8B-B14F-4D97-AF65-F5344CB8AC3E}">
        <p14:creationId xmlns:p14="http://schemas.microsoft.com/office/powerpoint/2010/main" val="2863922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ltLang="en-US"/>
          </a:p>
        </p:txBody>
      </p:sp>
      <p:sp>
        <p:nvSpPr>
          <p:cNvPr id="3" name="Footer Placeholder 2"/>
          <p:cNvSpPr>
            <a:spLocks noGrp="1"/>
          </p:cNvSpPr>
          <p:nvPr>
            <p:ph type="ftr" sz="quarter" idx="11"/>
          </p:nvPr>
        </p:nvSpPr>
        <p:spPr/>
        <p:txBody>
          <a:bodyPr/>
          <a:lstStyle/>
          <a:p>
            <a:endParaRPr lang="en-CA" altLang="en-US"/>
          </a:p>
        </p:txBody>
      </p:sp>
      <p:sp>
        <p:nvSpPr>
          <p:cNvPr id="4" name="Slide Number Placeholder 3"/>
          <p:cNvSpPr>
            <a:spLocks noGrp="1"/>
          </p:cNvSpPr>
          <p:nvPr>
            <p:ph type="sldNum" sz="quarter" idx="12"/>
          </p:nvPr>
        </p:nvSpPr>
        <p:spPr/>
        <p:txBody>
          <a:bodyPr/>
          <a:lstStyle/>
          <a:p>
            <a:fld id="{9D8D3DD2-1FA7-4FCE-A59F-2B9E6385B791}" type="slidenum">
              <a:rPr lang="en-CA" altLang="en-US" smtClean="0"/>
              <a:pPr/>
              <a:t>‹#›</a:t>
            </a:fld>
            <a:endParaRPr lang="en-CA" altLang="en-US"/>
          </a:p>
        </p:txBody>
      </p:sp>
    </p:spTree>
    <p:extLst>
      <p:ext uri="{BB962C8B-B14F-4D97-AF65-F5344CB8AC3E}">
        <p14:creationId xmlns:p14="http://schemas.microsoft.com/office/powerpoint/2010/main" val="159641233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CA" altLang="en-US"/>
          </a:p>
        </p:txBody>
      </p:sp>
      <p:sp>
        <p:nvSpPr>
          <p:cNvPr id="6" name="Footer Placeholder 5"/>
          <p:cNvSpPr>
            <a:spLocks noGrp="1"/>
          </p:cNvSpPr>
          <p:nvPr>
            <p:ph type="ftr" sz="quarter" idx="11"/>
          </p:nvPr>
        </p:nvSpPr>
        <p:spPr/>
        <p:txBody>
          <a:bodyPr/>
          <a:lstStyle/>
          <a:p>
            <a:endParaRPr lang="en-CA" altLang="en-US"/>
          </a:p>
        </p:txBody>
      </p:sp>
      <p:sp>
        <p:nvSpPr>
          <p:cNvPr id="7" name="Slide Number Placeholder 6"/>
          <p:cNvSpPr>
            <a:spLocks noGrp="1"/>
          </p:cNvSpPr>
          <p:nvPr>
            <p:ph type="sldNum" sz="quarter" idx="12"/>
          </p:nvPr>
        </p:nvSpPr>
        <p:spPr/>
        <p:txBody>
          <a:bodyPr/>
          <a:lstStyle/>
          <a:p>
            <a:fld id="{D322CE2B-DC7A-4328-953C-7443AAA74947}" type="slidenum">
              <a:rPr lang="en-CA" altLang="en-US" smtClean="0"/>
              <a:pPr/>
              <a:t>‹#›</a:t>
            </a:fld>
            <a:endParaRPr lang="en-CA" altLang="en-US"/>
          </a:p>
        </p:txBody>
      </p:sp>
    </p:spTree>
    <p:extLst>
      <p:ext uri="{BB962C8B-B14F-4D97-AF65-F5344CB8AC3E}">
        <p14:creationId xmlns:p14="http://schemas.microsoft.com/office/powerpoint/2010/main" val="1034860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CA"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22CE2B-DC7A-4328-953C-7443AAA74947}" type="slidenum">
              <a:rPr lang="en-CA" altLang="en-US" smtClean="0"/>
              <a:pPr/>
              <a:t>‹#›</a:t>
            </a:fld>
            <a:endParaRPr lang="en-CA" altLang="en-US"/>
          </a:p>
        </p:txBody>
      </p:sp>
    </p:spTree>
    <p:extLst>
      <p:ext uri="{BB962C8B-B14F-4D97-AF65-F5344CB8AC3E}">
        <p14:creationId xmlns:p14="http://schemas.microsoft.com/office/powerpoint/2010/main" val="4221834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CA"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322CE2B-DC7A-4328-953C-7443AAA74947}" type="slidenum">
              <a:rPr lang="en-CA" altLang="en-US" smtClean="0"/>
              <a:pPr/>
              <a:t>‹#›</a:t>
            </a:fld>
            <a:endParaRPr lang="en-CA" altLang="en-US"/>
          </a:p>
        </p:txBody>
      </p:sp>
    </p:spTree>
    <p:extLst>
      <p:ext uri="{BB962C8B-B14F-4D97-AF65-F5344CB8AC3E}">
        <p14:creationId xmlns:p14="http://schemas.microsoft.com/office/powerpoint/2010/main" val="2010759031"/>
      </p:ext>
    </p:extLst>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 id="2147483995" r:id="rId12"/>
    <p:sldLayoutId id="2147483996" r:id="rId13"/>
    <p:sldLayoutId id="2147483997" r:id="rId14"/>
    <p:sldLayoutId id="2147483998" r:id="rId15"/>
    <p:sldLayoutId id="214748399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1196752"/>
            <a:ext cx="6270922" cy="2098226"/>
          </a:xfrm>
        </p:spPr>
        <p:txBody>
          <a:bodyPr>
            <a:normAutofit/>
          </a:bodyPr>
          <a:lstStyle/>
          <a:p>
            <a:pPr algn="ctr"/>
            <a:r>
              <a:rPr lang="en-CA" b="1" dirty="0">
                <a:solidFill>
                  <a:schemeClr val="tx1"/>
                </a:solidFill>
              </a:rPr>
              <a:t>Individual Education Plans</a:t>
            </a:r>
          </a:p>
        </p:txBody>
      </p:sp>
      <p:sp>
        <p:nvSpPr>
          <p:cNvPr id="3" name="Subtitle 2"/>
          <p:cNvSpPr>
            <a:spLocks noGrp="1"/>
          </p:cNvSpPr>
          <p:nvPr>
            <p:ph type="subTitle" idx="1"/>
          </p:nvPr>
        </p:nvSpPr>
        <p:spPr>
          <a:xfrm>
            <a:off x="1833215" y="3294978"/>
            <a:ext cx="5123755" cy="1086237"/>
          </a:xfrm>
        </p:spPr>
        <p:txBody>
          <a:bodyPr>
            <a:noAutofit/>
          </a:bodyPr>
          <a:lstStyle/>
          <a:p>
            <a:r>
              <a:rPr lang="en-CA" sz="4000" b="1" dirty="0"/>
              <a:t>SEAC - April 2018</a:t>
            </a:r>
          </a:p>
          <a:p>
            <a:endParaRPr lang="en-CA" sz="4000" dirty="0"/>
          </a:p>
          <a:p>
            <a:endParaRPr lang="en-CA" sz="40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115616" y="4579245"/>
            <a:ext cx="4680520" cy="1370035"/>
          </a:xfrm>
          <a:prstGeom prst="roundRect">
            <a:avLst>
              <a:gd name="adj" fmla="val 8594"/>
            </a:avLst>
          </a:prstGeom>
          <a:solidFill>
            <a:srgbClr val="FFFFFF">
              <a:shade val="85000"/>
            </a:srgbClr>
          </a:solidFill>
          <a:ln w="76200">
            <a:solidFill>
              <a:srgbClr val="0070C0"/>
            </a:solidFill>
          </a:ln>
          <a:effectLst>
            <a:reflection blurRad="12700" stA="38000" endPos="28000" dist="5000" dir="5400000" sy="-100000" algn="bl" rotWithShape="0"/>
          </a:effectLst>
        </p:spPr>
      </p:pic>
    </p:spTree>
    <p:extLst>
      <p:ext uri="{BB962C8B-B14F-4D97-AF65-F5344CB8AC3E}">
        <p14:creationId xmlns:p14="http://schemas.microsoft.com/office/powerpoint/2010/main" val="36164834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Lifeskills</a:t>
            </a:r>
            <a:r>
              <a:rPr lang="en-US" dirty="0"/>
              <a:t> IEPs</a:t>
            </a:r>
          </a:p>
        </p:txBody>
      </p:sp>
      <p:sp>
        <p:nvSpPr>
          <p:cNvPr id="3" name="Content Placeholder 2"/>
          <p:cNvSpPr>
            <a:spLocks noGrp="1"/>
          </p:cNvSpPr>
          <p:nvPr>
            <p:ph idx="1"/>
          </p:nvPr>
        </p:nvSpPr>
        <p:spPr/>
        <p:txBody>
          <a:bodyPr>
            <a:normAutofit/>
          </a:bodyPr>
          <a:lstStyle/>
          <a:p>
            <a:r>
              <a:rPr lang="en-US" sz="2400" dirty="0"/>
              <a:t>The competencies for each program are included in the IEP and provide the framework for the program.  </a:t>
            </a:r>
          </a:p>
          <a:p>
            <a:r>
              <a:rPr lang="en-US" sz="2400" dirty="0"/>
              <a:t>Goals will support the development of competencies</a:t>
            </a:r>
          </a:p>
        </p:txBody>
      </p:sp>
    </p:spTree>
    <p:extLst>
      <p:ext uri="{BB962C8B-B14F-4D97-AF65-F5344CB8AC3E}">
        <p14:creationId xmlns:p14="http://schemas.microsoft.com/office/powerpoint/2010/main" val="1450528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7848872" cy="1311275"/>
          </a:xfrm>
        </p:spPr>
        <p:txBody>
          <a:bodyPr/>
          <a:lstStyle/>
          <a:p>
            <a:r>
              <a:rPr lang="en-CA" dirty="0"/>
              <a:t>Current Skills and Abilities</a:t>
            </a:r>
          </a:p>
        </p:txBody>
      </p:sp>
      <p:sp>
        <p:nvSpPr>
          <p:cNvPr id="3" name="Content Placeholder 2"/>
          <p:cNvSpPr>
            <a:spLocks noGrp="1"/>
          </p:cNvSpPr>
          <p:nvPr>
            <p:ph idx="1"/>
          </p:nvPr>
        </p:nvSpPr>
        <p:spPr>
          <a:xfrm>
            <a:off x="611560" y="1124744"/>
            <a:ext cx="6912768" cy="5616624"/>
          </a:xfrm>
        </p:spPr>
        <p:txBody>
          <a:bodyPr>
            <a:noAutofit/>
          </a:bodyPr>
          <a:lstStyle/>
          <a:p>
            <a:r>
              <a:rPr lang="en-CA" sz="2400" dirty="0"/>
              <a:t>Students following a modified pathway will have an instructional level for literacy and numeracy – this relates to the level at which the student is evaluated on their report card, which differs from the cycle level that they are in currently.</a:t>
            </a:r>
          </a:p>
          <a:p>
            <a:r>
              <a:rPr lang="en-CA" sz="2400" dirty="0"/>
              <a:t>Students who require SUPPORT are following the regular academic program, so “regular with support” is indicated </a:t>
            </a:r>
          </a:p>
          <a:p>
            <a:r>
              <a:rPr lang="en-CA" sz="2400" dirty="0"/>
              <a:t>Students on a </a:t>
            </a:r>
            <a:r>
              <a:rPr lang="en-CA" sz="2400" dirty="0" err="1"/>
              <a:t>lifeskills</a:t>
            </a:r>
            <a:r>
              <a:rPr lang="en-CA" sz="2400" dirty="0"/>
              <a:t> pathway will have a focus for the knowledge and skills </a:t>
            </a:r>
          </a:p>
          <a:p>
            <a:r>
              <a:rPr lang="en-CA" sz="2400" dirty="0"/>
              <a:t>The skills and abilities listed are those that the student demonstrates independently</a:t>
            </a:r>
          </a:p>
        </p:txBody>
      </p:sp>
    </p:spTree>
    <p:extLst>
      <p:ext uri="{BB962C8B-B14F-4D97-AF65-F5344CB8AC3E}">
        <p14:creationId xmlns:p14="http://schemas.microsoft.com/office/powerpoint/2010/main" val="144074671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548680"/>
            <a:ext cx="7010400" cy="1311275"/>
          </a:xfrm>
        </p:spPr>
        <p:txBody>
          <a:bodyPr/>
          <a:lstStyle/>
          <a:p>
            <a:r>
              <a:rPr lang="en-CA" dirty="0"/>
              <a:t>SMART Goals</a:t>
            </a:r>
          </a:p>
        </p:txBody>
      </p:sp>
      <p:sp>
        <p:nvSpPr>
          <p:cNvPr id="3" name="Content Placeholder 2"/>
          <p:cNvSpPr>
            <a:spLocks noGrp="1"/>
          </p:cNvSpPr>
          <p:nvPr>
            <p:ph idx="1"/>
          </p:nvPr>
        </p:nvSpPr>
        <p:spPr>
          <a:xfrm>
            <a:off x="323528" y="1124744"/>
            <a:ext cx="7586464" cy="5184576"/>
          </a:xfrm>
        </p:spPr>
        <p:txBody>
          <a:bodyPr>
            <a:noAutofit/>
          </a:bodyPr>
          <a:lstStyle/>
          <a:p>
            <a:r>
              <a:rPr lang="en-CA" b="1" dirty="0"/>
              <a:t>IEPs are unique and goals should reflect the student’s need, should move from the present skills and abilities to the next attainable goal</a:t>
            </a:r>
          </a:p>
          <a:p>
            <a:r>
              <a:rPr lang="en-CA" b="1" u="sng" dirty="0">
                <a:solidFill>
                  <a:srgbClr val="FF0000"/>
                </a:solidFill>
              </a:rPr>
              <a:t>S</a:t>
            </a:r>
            <a:r>
              <a:rPr lang="en-CA" b="1" u="sng" dirty="0"/>
              <a:t>:</a:t>
            </a:r>
            <a:r>
              <a:rPr lang="en-CA" b="1" dirty="0"/>
              <a:t>  Strategic and Specific – academic achievement, functional or behavioural – what is key to success?  What will have impact…</a:t>
            </a:r>
          </a:p>
          <a:p>
            <a:r>
              <a:rPr lang="en-CA" b="1" u="sng" dirty="0">
                <a:solidFill>
                  <a:srgbClr val="FF0000"/>
                </a:solidFill>
              </a:rPr>
              <a:t>M:</a:t>
            </a:r>
            <a:r>
              <a:rPr lang="en-CA" b="1" dirty="0">
                <a:solidFill>
                  <a:schemeClr val="tx1"/>
                </a:solidFill>
              </a:rPr>
              <a:t>  Measurable –You can count or observe it, how much progress is seen?</a:t>
            </a:r>
          </a:p>
          <a:p>
            <a:r>
              <a:rPr lang="en-CA" b="1" u="sng" dirty="0">
                <a:solidFill>
                  <a:srgbClr val="FF0000"/>
                </a:solidFill>
              </a:rPr>
              <a:t>A:</a:t>
            </a:r>
            <a:r>
              <a:rPr lang="en-CA" b="1" dirty="0">
                <a:solidFill>
                  <a:schemeClr val="tx1"/>
                </a:solidFill>
              </a:rPr>
              <a:t>  Attainable - </a:t>
            </a:r>
            <a:r>
              <a:rPr lang="en-US" b="1" dirty="0">
                <a:solidFill>
                  <a:schemeClr val="tx1"/>
                </a:solidFill>
              </a:rPr>
              <a:t>goal is developmentally appropriate and not too frustrating, what is next?</a:t>
            </a:r>
          </a:p>
          <a:p>
            <a:r>
              <a:rPr lang="en-CA" b="1" u="sng" dirty="0">
                <a:solidFill>
                  <a:srgbClr val="FF0000"/>
                </a:solidFill>
              </a:rPr>
              <a:t>R:</a:t>
            </a:r>
            <a:r>
              <a:rPr lang="en-CA" b="1" dirty="0">
                <a:solidFill>
                  <a:schemeClr val="tx1"/>
                </a:solidFill>
              </a:rPr>
              <a:t>  Realistic, Relevant, and Results based – Is it important to the student and their success?  What does it look like in practice?</a:t>
            </a:r>
          </a:p>
          <a:p>
            <a:r>
              <a:rPr lang="en-CA" b="1" u="sng" dirty="0">
                <a:solidFill>
                  <a:srgbClr val="FF0000"/>
                </a:solidFill>
              </a:rPr>
              <a:t>T:</a:t>
            </a:r>
            <a:r>
              <a:rPr lang="en-CA" b="1" dirty="0">
                <a:solidFill>
                  <a:schemeClr val="tx1"/>
                </a:solidFill>
              </a:rPr>
              <a:t>  Time Bound – Can it be achieved within the year?  Is it short term?  </a:t>
            </a:r>
          </a:p>
          <a:p>
            <a:r>
              <a:rPr lang="en-CA" b="1" dirty="0" err="1">
                <a:solidFill>
                  <a:schemeClr val="tx1"/>
                </a:solidFill>
              </a:rPr>
              <a:t>Lifeskills</a:t>
            </a:r>
            <a:r>
              <a:rPr lang="en-CA" b="1" dirty="0">
                <a:solidFill>
                  <a:schemeClr val="tx1"/>
                </a:solidFill>
              </a:rPr>
              <a:t> IEPs have more goals possible to allow for more developmental short term goals</a:t>
            </a:r>
          </a:p>
          <a:p>
            <a:endParaRPr lang="en-CA" b="1" dirty="0">
              <a:solidFill>
                <a:schemeClr val="tx1"/>
              </a:solidFill>
            </a:endParaRPr>
          </a:p>
        </p:txBody>
      </p:sp>
    </p:spTree>
    <p:extLst>
      <p:ext uri="{BB962C8B-B14F-4D97-AF65-F5344CB8AC3E}">
        <p14:creationId xmlns:p14="http://schemas.microsoft.com/office/powerpoint/2010/main" val="24321551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Other Recommendations and Communication</a:t>
            </a:r>
          </a:p>
        </p:txBody>
      </p:sp>
      <p:sp>
        <p:nvSpPr>
          <p:cNvPr id="3" name="Content Placeholder 2"/>
          <p:cNvSpPr>
            <a:spLocks noGrp="1"/>
          </p:cNvSpPr>
          <p:nvPr>
            <p:ph idx="1"/>
          </p:nvPr>
        </p:nvSpPr>
        <p:spPr/>
        <p:txBody>
          <a:bodyPr>
            <a:normAutofit/>
          </a:bodyPr>
          <a:lstStyle/>
          <a:p>
            <a:pPr marL="0" indent="0">
              <a:buNone/>
            </a:pPr>
            <a:r>
              <a:rPr lang="en-CA" sz="2400" b="1" u="sng" dirty="0"/>
              <a:t>General/Other Recommendations</a:t>
            </a:r>
          </a:p>
          <a:p>
            <a:r>
              <a:rPr lang="en-CA" sz="2400" dirty="0"/>
              <a:t> Personalized recommendations   </a:t>
            </a:r>
          </a:p>
          <a:p>
            <a:pPr marL="0" indent="0">
              <a:buNone/>
            </a:pPr>
            <a:r>
              <a:rPr lang="en-CA" sz="2400" b="1" u="sng" dirty="0"/>
              <a:t>Signatures</a:t>
            </a:r>
          </a:p>
          <a:p>
            <a:pPr>
              <a:buFont typeface="Wingdings" panose="05000000000000000000" pitchFamily="2" charset="2"/>
              <a:buChar char="Ø"/>
            </a:pPr>
            <a:r>
              <a:rPr lang="en-CA" sz="2400" dirty="0"/>
              <a:t>Checkbox to allow for sharing of document to new year’s staff</a:t>
            </a:r>
          </a:p>
          <a:p>
            <a:pPr marL="0" indent="0">
              <a:buNone/>
            </a:pPr>
            <a:r>
              <a:rPr lang="en-CA" sz="2400" b="1" u="sng" dirty="0"/>
              <a:t>Monthly Communications</a:t>
            </a:r>
          </a:p>
          <a:p>
            <a:r>
              <a:rPr lang="en-CA" sz="2400" dirty="0"/>
              <a:t>Regular communication is tracked – can be done in a variety of ways </a:t>
            </a:r>
            <a:endParaRPr lang="en-CA" b="1" dirty="0">
              <a:solidFill>
                <a:schemeClr val="tx1"/>
              </a:solidFill>
            </a:endParaRPr>
          </a:p>
        </p:txBody>
      </p:sp>
    </p:spTree>
    <p:extLst>
      <p:ext uri="{BB962C8B-B14F-4D97-AF65-F5344CB8AC3E}">
        <p14:creationId xmlns:p14="http://schemas.microsoft.com/office/powerpoint/2010/main" val="10028096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SMART Goal		</a:t>
            </a:r>
          </a:p>
        </p:txBody>
      </p:sp>
      <p:sp>
        <p:nvSpPr>
          <p:cNvPr id="3" name="Content Placeholder 2"/>
          <p:cNvSpPr>
            <a:spLocks noGrp="1"/>
          </p:cNvSpPr>
          <p:nvPr>
            <p:ph idx="1"/>
          </p:nvPr>
        </p:nvSpPr>
        <p:spPr/>
        <p:txBody>
          <a:bodyPr/>
          <a:lstStyle/>
          <a:p>
            <a:r>
              <a:rPr lang="en-CA" sz="2400" dirty="0"/>
              <a:t>In rare cases where one or both goals have been met, and a new priority or goal becomes relevant to the student’s success, there is an optional third goal at the end of the form.</a:t>
            </a:r>
          </a:p>
          <a:p>
            <a:endParaRPr lang="en-US" dirty="0"/>
          </a:p>
        </p:txBody>
      </p:sp>
    </p:spTree>
    <p:extLst>
      <p:ext uri="{BB962C8B-B14F-4D97-AF65-F5344CB8AC3E}">
        <p14:creationId xmlns:p14="http://schemas.microsoft.com/office/powerpoint/2010/main" val="3588067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1813" t="9642" r="11813" b="4719"/>
          <a:stretch/>
        </p:blipFill>
        <p:spPr>
          <a:xfrm>
            <a:off x="469504" y="620688"/>
            <a:ext cx="8640960" cy="5447562"/>
          </a:xfrm>
          <a:prstGeom prst="rect">
            <a:avLst/>
          </a:prstGeom>
        </p:spPr>
      </p:pic>
    </p:spTree>
    <p:extLst>
      <p:ext uri="{BB962C8B-B14F-4D97-AF65-F5344CB8AC3E}">
        <p14:creationId xmlns:p14="http://schemas.microsoft.com/office/powerpoint/2010/main" val="2264160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700" y="404664"/>
            <a:ext cx="7719764" cy="7112818"/>
          </a:xfrm>
        </p:spPr>
        <p:txBody>
          <a:bodyPr>
            <a:normAutofit fontScale="47500" lnSpcReduction="20000"/>
          </a:bodyPr>
          <a:lstStyle/>
          <a:p>
            <a:pPr marL="0" indent="0">
              <a:buNone/>
            </a:pPr>
            <a:r>
              <a:rPr lang="en-US" sz="6200" b="1" u="sng" dirty="0">
                <a:solidFill>
                  <a:schemeClr val="tx1"/>
                </a:solidFill>
                <a:latin typeface="+mj-lt"/>
                <a:ea typeface="+mj-ea"/>
                <a:cs typeface="+mj-cs"/>
              </a:rPr>
              <a:t>Reference:</a:t>
            </a:r>
          </a:p>
          <a:p>
            <a:pPr marL="0" indent="0">
              <a:buNone/>
            </a:pPr>
            <a:r>
              <a:rPr lang="en-CA" sz="3600" dirty="0">
                <a:solidFill>
                  <a:schemeClr val="tx1"/>
                </a:solidFill>
                <a:latin typeface="+mj-lt"/>
                <a:ea typeface="+mj-ea"/>
                <a:cs typeface="+mj-cs"/>
              </a:rPr>
              <a:t>Education Act (sections 96.14 and 235)</a:t>
            </a:r>
          </a:p>
          <a:p>
            <a:br>
              <a:rPr lang="en-CA" sz="3800" b="1" dirty="0">
                <a:solidFill>
                  <a:schemeClr val="tx1"/>
                </a:solidFill>
              </a:rPr>
            </a:br>
            <a:r>
              <a:rPr lang="en-CA" sz="4000" dirty="0"/>
              <a:t>In the case of a handicapped student or a student with a social maladjustment or a learning disability, the principal, with the assistance of the student’s parents, of the staff providing services to the student, and of the student himself, unless the student is unable to do so, shall establish an individualized education plan adapted to the needs of the student. The plan must be consistent with the school board’s policy concerning the organization of services for handicapped students and students with social maladjustments or learning disabilities and in keeping with the ability and needs of the student as evaluated by the school board before the student’s placement and enrollment at the school. In addition, the plan must state that recourse to the school board’s complaint examination procedure provided for in section 220.2 is an option if the parent or student is not satisfied.</a:t>
            </a:r>
          </a:p>
          <a:p>
            <a:r>
              <a:rPr lang="en-CA" sz="4000" dirty="0"/>
              <a:t>The principal shall see to the implementation and periodical evaluation of the education plan and inform the student’s parents on a regular basis.</a:t>
            </a:r>
          </a:p>
          <a:p>
            <a:pPr marL="0" indent="0">
              <a:buNone/>
            </a:pPr>
            <a:endParaRPr lang="en-CA" sz="3800" b="1" dirty="0">
              <a:solidFill>
                <a:schemeClr val="tx1"/>
              </a:solidFill>
            </a:endParaRPr>
          </a:p>
          <a:p>
            <a:pPr>
              <a:buFont typeface="Arial" panose="020B0604020202020204" pitchFamily="34" charset="0"/>
              <a:buChar char="•"/>
            </a:pPr>
            <a:endParaRPr lang="en-CA" dirty="0">
              <a:solidFill>
                <a:schemeClr val="tx1"/>
              </a:solidFill>
            </a:endParaRPr>
          </a:p>
          <a:p>
            <a:pPr marL="0" indent="0">
              <a:buNone/>
            </a:pPr>
            <a:r>
              <a:rPr lang="en-US" dirty="0">
                <a:solidFill>
                  <a:schemeClr val="tx1"/>
                </a:solidFill>
              </a:rPr>
              <a:t> </a:t>
            </a:r>
            <a:endParaRPr lang="en-CA" dirty="0">
              <a:solidFill>
                <a:schemeClr val="tx1"/>
              </a:solidFill>
            </a:endParaRPr>
          </a:p>
          <a:p>
            <a:endParaRPr lang="en-CA" dirty="0"/>
          </a:p>
        </p:txBody>
      </p:sp>
    </p:spTree>
    <p:extLst>
      <p:ext uri="{BB962C8B-B14F-4D97-AF65-F5344CB8AC3E}">
        <p14:creationId xmlns:p14="http://schemas.microsoft.com/office/powerpoint/2010/main" val="32689118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u="sng" dirty="0"/>
              <a:t>Orientations</a:t>
            </a:r>
          </a:p>
        </p:txBody>
      </p:sp>
      <p:sp>
        <p:nvSpPr>
          <p:cNvPr id="5" name="Content Placeholder 4"/>
          <p:cNvSpPr>
            <a:spLocks noGrp="1"/>
          </p:cNvSpPr>
          <p:nvPr>
            <p:ph idx="1"/>
          </p:nvPr>
        </p:nvSpPr>
        <p:spPr/>
        <p:txBody>
          <a:bodyPr>
            <a:noAutofit/>
          </a:bodyPr>
          <a:lstStyle/>
          <a:p>
            <a:r>
              <a:rPr lang="en-CA" sz="2400" b="1" dirty="0"/>
              <a:t>Seeing success in a differentiated way</a:t>
            </a:r>
          </a:p>
          <a:p>
            <a:r>
              <a:rPr lang="en-CA" sz="2400" b="1" dirty="0"/>
              <a:t>Placing students at the centre of their own success</a:t>
            </a:r>
          </a:p>
          <a:p>
            <a:r>
              <a:rPr lang="en-CA" sz="2400" b="1" dirty="0"/>
              <a:t>Adopting a systemic view of the student’s situation</a:t>
            </a:r>
          </a:p>
          <a:p>
            <a:r>
              <a:rPr lang="en-CA" sz="2400" b="1" dirty="0"/>
              <a:t>Focusing on the student’s strengths and the </a:t>
            </a:r>
            <a:r>
              <a:rPr lang="en-US" sz="2400" b="1" dirty="0"/>
              <a:t>school's resources</a:t>
            </a:r>
          </a:p>
          <a:p>
            <a:r>
              <a:rPr lang="en-US" sz="2400" b="1" dirty="0"/>
              <a:t>Strengthening school-family-community cooperation</a:t>
            </a:r>
          </a:p>
        </p:txBody>
      </p:sp>
    </p:spTree>
    <p:extLst>
      <p:ext uri="{BB962C8B-B14F-4D97-AF65-F5344CB8AC3E}">
        <p14:creationId xmlns:p14="http://schemas.microsoft.com/office/powerpoint/2010/main" val="3833816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IEP to meet the needs and pathway</a:t>
            </a:r>
          </a:p>
        </p:txBody>
      </p:sp>
      <p:sp>
        <p:nvSpPr>
          <p:cNvPr id="3" name="Content Placeholder 2"/>
          <p:cNvSpPr>
            <a:spLocks noGrp="1"/>
          </p:cNvSpPr>
          <p:nvPr>
            <p:ph idx="1"/>
          </p:nvPr>
        </p:nvSpPr>
        <p:spPr>
          <a:xfrm>
            <a:off x="609599" y="2160590"/>
            <a:ext cx="6347714" cy="4508770"/>
          </a:xfrm>
        </p:spPr>
        <p:txBody>
          <a:bodyPr>
            <a:normAutofit fontScale="40000" lnSpcReduction="20000"/>
          </a:bodyPr>
          <a:lstStyle/>
          <a:p>
            <a:r>
              <a:rPr lang="en-US" sz="6200" u="sng" dirty="0"/>
              <a:t>Regular</a:t>
            </a:r>
            <a:r>
              <a:rPr lang="en-US" sz="6200" dirty="0"/>
              <a:t> pathway</a:t>
            </a:r>
          </a:p>
          <a:p>
            <a:r>
              <a:rPr lang="en-US" sz="6200" u="sng" dirty="0"/>
              <a:t>Modified</a:t>
            </a:r>
            <a:r>
              <a:rPr lang="en-US" sz="6200" dirty="0"/>
              <a:t> pathway</a:t>
            </a:r>
          </a:p>
          <a:p>
            <a:r>
              <a:rPr lang="en-US" sz="6200" u="sng" dirty="0" err="1"/>
              <a:t>Lifeskills</a:t>
            </a:r>
            <a:r>
              <a:rPr lang="en-US" sz="6200" dirty="0"/>
              <a:t> pathway: </a:t>
            </a:r>
          </a:p>
          <a:p>
            <a:pPr lvl="1"/>
            <a:r>
              <a:rPr lang="en-US" sz="6000" dirty="0"/>
              <a:t>Moderate to severe intellectual disability:</a:t>
            </a:r>
          </a:p>
          <a:p>
            <a:pPr lvl="2"/>
            <a:r>
              <a:rPr lang="en-US" sz="6200" u="sng" dirty="0"/>
              <a:t>CASP</a:t>
            </a:r>
            <a:r>
              <a:rPr lang="en-US" sz="6200" dirty="0"/>
              <a:t> – Competency Based Approach to Social Participation – 6-15 years old</a:t>
            </a:r>
          </a:p>
          <a:p>
            <a:pPr lvl="2"/>
            <a:r>
              <a:rPr lang="en-US" sz="6200" u="sng" dirty="0"/>
              <a:t>Challenges</a:t>
            </a:r>
            <a:r>
              <a:rPr lang="en-US" sz="6200" dirty="0"/>
              <a:t> – 16-21 years old</a:t>
            </a:r>
          </a:p>
          <a:p>
            <a:pPr lvl="1"/>
            <a:r>
              <a:rPr lang="en-US" sz="6200" dirty="0"/>
              <a:t>Profound Intellectual Impairment</a:t>
            </a:r>
          </a:p>
          <a:p>
            <a:pPr lvl="2"/>
            <a:r>
              <a:rPr lang="en-US" sz="6000" u="sng" dirty="0"/>
              <a:t>PII</a:t>
            </a:r>
            <a:r>
              <a:rPr lang="en-US" sz="6000" dirty="0"/>
              <a:t> </a:t>
            </a:r>
          </a:p>
          <a:p>
            <a:pPr lvl="1"/>
            <a:endParaRPr lang="en-US" sz="2200" dirty="0"/>
          </a:p>
        </p:txBody>
      </p:sp>
    </p:spTree>
    <p:extLst>
      <p:ext uri="{BB962C8B-B14F-4D97-AF65-F5344CB8AC3E}">
        <p14:creationId xmlns:p14="http://schemas.microsoft.com/office/powerpoint/2010/main" val="2984567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Student Information </a:t>
            </a:r>
            <a:br>
              <a:rPr lang="en-CA" dirty="0"/>
            </a:br>
            <a:r>
              <a:rPr lang="en-CA" dirty="0"/>
              <a:t>and Profile</a:t>
            </a:r>
          </a:p>
        </p:txBody>
      </p:sp>
      <p:sp>
        <p:nvSpPr>
          <p:cNvPr id="3" name="Content Placeholder 2"/>
          <p:cNvSpPr>
            <a:spLocks noGrp="1"/>
          </p:cNvSpPr>
          <p:nvPr>
            <p:ph idx="1"/>
          </p:nvPr>
        </p:nvSpPr>
        <p:spPr/>
        <p:txBody>
          <a:bodyPr>
            <a:normAutofit/>
          </a:bodyPr>
          <a:lstStyle/>
          <a:p>
            <a:r>
              <a:rPr lang="en-CA" sz="2400" dirty="0"/>
              <a:t>Academic, Behaviour, Social/Emotional, Ministry Exceptionality</a:t>
            </a:r>
          </a:p>
          <a:p>
            <a:r>
              <a:rPr lang="en-CA" sz="2400" dirty="0"/>
              <a:t>describes the student in general terms </a:t>
            </a:r>
          </a:p>
          <a:p>
            <a:r>
              <a:rPr lang="en-CA" sz="2400" dirty="0"/>
              <a:t>Includes any specific diagnostic information (as per documentation in file and anything new that is pertinent) </a:t>
            </a:r>
          </a:p>
          <a:p>
            <a:r>
              <a:rPr lang="en-CA" sz="2400" dirty="0"/>
              <a:t>Career interests/goals are included for WOTP students</a:t>
            </a:r>
          </a:p>
        </p:txBody>
      </p:sp>
    </p:spTree>
    <p:extLst>
      <p:ext uri="{BB962C8B-B14F-4D97-AF65-F5344CB8AC3E}">
        <p14:creationId xmlns:p14="http://schemas.microsoft.com/office/powerpoint/2010/main" val="419594036"/>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20688"/>
            <a:ext cx="7488832" cy="1311275"/>
          </a:xfrm>
        </p:spPr>
        <p:txBody>
          <a:bodyPr/>
          <a:lstStyle/>
          <a:p>
            <a:r>
              <a:rPr lang="en-CA" dirty="0"/>
              <a:t>Assistive Technology</a:t>
            </a:r>
          </a:p>
        </p:txBody>
      </p:sp>
      <p:sp>
        <p:nvSpPr>
          <p:cNvPr id="3" name="Content Placeholder 2"/>
          <p:cNvSpPr>
            <a:spLocks noGrp="1"/>
          </p:cNvSpPr>
          <p:nvPr>
            <p:ph idx="1"/>
          </p:nvPr>
        </p:nvSpPr>
        <p:spPr>
          <a:xfrm>
            <a:off x="899592" y="1988840"/>
            <a:ext cx="7010400" cy="3962400"/>
          </a:xfrm>
        </p:spPr>
        <p:txBody>
          <a:bodyPr/>
          <a:lstStyle/>
          <a:p>
            <a:r>
              <a:rPr lang="en-CA" sz="2400" dirty="0"/>
              <a:t>Includes such things as assistive tools for visual impairments, hearing impairments (magnifier, FM system, etc.), hardware, software specific to student’s needs (as identified in reports on file)</a:t>
            </a:r>
          </a:p>
        </p:txBody>
      </p:sp>
    </p:spTree>
    <p:extLst>
      <p:ext uri="{BB962C8B-B14F-4D97-AF65-F5344CB8AC3E}">
        <p14:creationId xmlns:p14="http://schemas.microsoft.com/office/powerpoint/2010/main" val="40077070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Special Exam conditions</a:t>
            </a:r>
            <a:endParaRPr lang="en-CA" b="1" dirty="0">
              <a:solidFill>
                <a:schemeClr val="tx1"/>
              </a:solidFill>
            </a:endParaRPr>
          </a:p>
        </p:txBody>
      </p:sp>
      <p:sp>
        <p:nvSpPr>
          <p:cNvPr id="3" name="Content Placeholder 2"/>
          <p:cNvSpPr>
            <a:spLocks noGrp="1"/>
          </p:cNvSpPr>
          <p:nvPr>
            <p:ph idx="1"/>
          </p:nvPr>
        </p:nvSpPr>
        <p:spPr/>
        <p:txBody>
          <a:bodyPr>
            <a:normAutofit lnSpcReduction="10000"/>
          </a:bodyPr>
          <a:lstStyle/>
          <a:p>
            <a:r>
              <a:rPr lang="en-CA" sz="2400" dirty="0"/>
              <a:t>NOTE:  ONLY students with a diagnosed Learning Disorder/Disability qualify for BOARD/MEES SEC (special exam conditions)  </a:t>
            </a:r>
          </a:p>
          <a:p>
            <a:r>
              <a:rPr lang="en-CA" sz="2400" dirty="0"/>
              <a:t>School approved conditions are determined internally but the student will need an IEP </a:t>
            </a:r>
          </a:p>
          <a:p>
            <a:r>
              <a:rPr lang="en-CA" sz="2400" dirty="0"/>
              <a:t>Students with special exam conditions must be using this condition throughout the year</a:t>
            </a:r>
          </a:p>
          <a:p>
            <a:endParaRPr lang="en-CA" sz="1800" dirty="0"/>
          </a:p>
        </p:txBody>
      </p:sp>
    </p:spTree>
    <p:extLst>
      <p:ext uri="{BB962C8B-B14F-4D97-AF65-F5344CB8AC3E}">
        <p14:creationId xmlns:p14="http://schemas.microsoft.com/office/powerpoint/2010/main" val="5809454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Adaptations vs Modifications</a:t>
            </a:r>
          </a:p>
        </p:txBody>
      </p:sp>
      <p:sp>
        <p:nvSpPr>
          <p:cNvPr id="3" name="Content Placeholder 2"/>
          <p:cNvSpPr>
            <a:spLocks noGrp="1"/>
          </p:cNvSpPr>
          <p:nvPr>
            <p:ph idx="1"/>
          </p:nvPr>
        </p:nvSpPr>
        <p:spPr>
          <a:xfrm>
            <a:off x="609598" y="1700808"/>
            <a:ext cx="6770713" cy="4680520"/>
          </a:xfrm>
        </p:spPr>
        <p:txBody>
          <a:bodyPr>
            <a:noAutofit/>
          </a:bodyPr>
          <a:lstStyle/>
          <a:p>
            <a:r>
              <a:rPr lang="en-CA" sz="2400" b="1" dirty="0">
                <a:latin typeface="Trebuchet MS" panose="020B0603020202020204" pitchFamily="34" charset="0"/>
              </a:rPr>
              <a:t>ADAPTATIONS</a:t>
            </a:r>
            <a:r>
              <a:rPr lang="en-CA" sz="2400" dirty="0">
                <a:latin typeface="Trebuchet MS" panose="020B0603020202020204" pitchFamily="34" charset="0"/>
              </a:rPr>
              <a:t>:  Changes to the format, instructional strategies and/or assessment procedures that do not alter the regular expectations of the curriculum.  Students follow a regular academic pathway leading to an </a:t>
            </a:r>
            <a:r>
              <a:rPr lang="en-CA" sz="2400" u="sng" dirty="0">
                <a:latin typeface="Trebuchet MS" panose="020B0603020202020204" pitchFamily="34" charset="0"/>
              </a:rPr>
              <a:t>academic diploma.</a:t>
            </a:r>
          </a:p>
          <a:p>
            <a:r>
              <a:rPr lang="en-CA" sz="2400" b="1" dirty="0">
                <a:latin typeface="Trebuchet MS" panose="020B0603020202020204" pitchFamily="34" charset="0"/>
              </a:rPr>
              <a:t>MODIFICATIONS</a:t>
            </a:r>
            <a:r>
              <a:rPr lang="en-CA" sz="2400" dirty="0">
                <a:latin typeface="Trebuchet MS" panose="020B0603020202020204" pitchFamily="34" charset="0"/>
              </a:rPr>
              <a:t>:  Substantial changes to the complexity of the expectations of the curriculum.  Students follow a modified academic pathway leading to a work-oriented pathway and a </a:t>
            </a:r>
            <a:r>
              <a:rPr lang="en-CA" sz="2400" u="sng" dirty="0">
                <a:latin typeface="Trebuchet MS" panose="020B0603020202020204" pitchFamily="34" charset="0"/>
              </a:rPr>
              <a:t>work training certificate.</a:t>
            </a:r>
            <a:endParaRPr lang="en-CA" sz="2400" dirty="0">
              <a:latin typeface="Trebuchet MS" panose="020B0603020202020204" pitchFamily="34" charset="0"/>
            </a:endParaRPr>
          </a:p>
        </p:txBody>
      </p:sp>
    </p:spTree>
    <p:extLst>
      <p:ext uri="{BB962C8B-B14F-4D97-AF65-F5344CB8AC3E}">
        <p14:creationId xmlns:p14="http://schemas.microsoft.com/office/powerpoint/2010/main" val="398501329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878</TotalTime>
  <Words>640</Words>
  <Application>Microsoft Office PowerPoint</Application>
  <PresentationFormat>On-screen Show (4:3)</PresentationFormat>
  <Paragraphs>63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Trebuchet MS</vt:lpstr>
      <vt:lpstr>Wingdings</vt:lpstr>
      <vt:lpstr>Wingdings 3</vt:lpstr>
      <vt:lpstr>Facet</vt:lpstr>
      <vt:lpstr>Individual Education Plans</vt:lpstr>
      <vt:lpstr>PowerPoint Presentation</vt:lpstr>
      <vt:lpstr>PowerPoint Presentation</vt:lpstr>
      <vt:lpstr>Orientations</vt:lpstr>
      <vt:lpstr>IEP to meet the needs and pathway</vt:lpstr>
      <vt:lpstr>Student Information  and Profile</vt:lpstr>
      <vt:lpstr>Assistive Technology</vt:lpstr>
      <vt:lpstr>Special Exam conditions</vt:lpstr>
      <vt:lpstr>Adaptations vs Modifications</vt:lpstr>
      <vt:lpstr>Lifeskills IEPs</vt:lpstr>
      <vt:lpstr>Current Skills and Abilities</vt:lpstr>
      <vt:lpstr>SMART Goals</vt:lpstr>
      <vt:lpstr>Other Recommendations and Communication</vt:lpstr>
      <vt:lpstr>Additional SMART Goal  </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 Education Plans</dc:title>
  <dc:creator>Lisa Falasconi</dc:creator>
  <cp:lastModifiedBy>natalie filiou</cp:lastModifiedBy>
  <cp:revision>60</cp:revision>
  <cp:lastPrinted>1601-01-01T00:00:00Z</cp:lastPrinted>
  <dcterms:created xsi:type="dcterms:W3CDTF">2017-03-30T01:26:10Z</dcterms:created>
  <dcterms:modified xsi:type="dcterms:W3CDTF">2018-04-24T14:14:45Z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TC010721301033</vt:lpwstr>
  </property>
</Properties>
</file>